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sldIdLst>
    <p:sldId id="256" r:id="rId2"/>
    <p:sldId id="257" r:id="rId3"/>
    <p:sldId id="258" r:id="rId4"/>
    <p:sldId id="259" r:id="rId5"/>
    <p:sldId id="260" r:id="rId6"/>
    <p:sldId id="27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Battle Scarred" panose="020B0604020202020204" charset="0"/>
      <p:regular r:id="rId17"/>
    </p:embeddedFont>
    <p:embeddedFont>
      <p:font typeface="Blueberry" panose="020B0604020202020204" charset="0"/>
      <p:regular r:id="rId18"/>
    </p:embeddedFont>
    <p:embeddedFont>
      <p:font typeface="Century Schoolbook" panose="02040604050505020304" pitchFamily="18" charset="0"/>
      <p:regular r:id="rId19"/>
    </p:embeddedFont>
    <p:embeddedFont>
      <p:font typeface="ITC Cheltenham" panose="020B0604020202020204" charset="0"/>
      <p:regular r:id="rId20"/>
    </p:embeddedFont>
    <p:embeddedFont>
      <p:font typeface="ITC Cheltenham Bold" panose="020B0604020202020204" charset="0"/>
      <p:regular r:id="rId21"/>
    </p:embeddedFont>
    <p:embeddedFont>
      <p:font typeface="Wingdings 2" panose="05020102010507070707" pitchFamily="82"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2808" y="1138428"/>
            <a:ext cx="14127480" cy="6062472"/>
          </a:xfrm>
        </p:spPr>
        <p:txBody>
          <a:bodyPr anchor="b">
            <a:normAutofit/>
          </a:bodyPr>
          <a:lstStyle>
            <a:lvl1pPr algn="l">
              <a:lnSpc>
                <a:spcPct val="85000"/>
              </a:lnSpc>
              <a:defRPr sz="108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892808" y="7200900"/>
            <a:ext cx="14127480" cy="2537460"/>
          </a:xfrm>
        </p:spPr>
        <p:txBody>
          <a:bodyPr>
            <a:normAutofit/>
          </a:bodyPr>
          <a:lstStyle>
            <a:lvl1pPr marL="0" indent="0" algn="l">
              <a:buNone/>
              <a:defRPr sz="3300" baseline="0">
                <a:solidFill>
                  <a:schemeClr val="tx1">
                    <a:lumMod val="75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77166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98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3050" y="571500"/>
            <a:ext cx="3714750" cy="8846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571500"/>
            <a:ext cx="11601450" cy="8846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88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33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92808" y="1138428"/>
            <a:ext cx="14127480" cy="6062472"/>
          </a:xfrm>
        </p:spPr>
        <p:txBody>
          <a:bodyPr anchor="b">
            <a:normAutofit/>
          </a:bodyPr>
          <a:lstStyle>
            <a:lvl1pPr>
              <a:lnSpc>
                <a:spcPct val="85000"/>
              </a:lnSpc>
              <a:defRPr sz="10800" b="0"/>
            </a:lvl1pPr>
          </a:lstStyle>
          <a:p>
            <a:r>
              <a:rPr lang="en-US"/>
              <a:t>Click to edit Master title style</a:t>
            </a:r>
            <a:endParaRPr lang="en-US" dirty="0"/>
          </a:p>
        </p:txBody>
      </p:sp>
      <p:sp>
        <p:nvSpPr>
          <p:cNvPr id="3" name="Text Placeholder 2"/>
          <p:cNvSpPr>
            <a:spLocks noGrp="1"/>
          </p:cNvSpPr>
          <p:nvPr>
            <p:ph type="body" idx="1"/>
          </p:nvPr>
        </p:nvSpPr>
        <p:spPr>
          <a:xfrm>
            <a:off x="1892808" y="7200900"/>
            <a:ext cx="14127480" cy="2537460"/>
          </a:xfrm>
        </p:spPr>
        <p:txBody>
          <a:bodyPr anchor="t">
            <a:normAutofit/>
          </a:bodyPr>
          <a:lstStyle>
            <a:lvl1pPr marL="0" indent="0">
              <a:buNone/>
              <a:defRPr sz="33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276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2808"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189720"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324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92808" y="2570483"/>
            <a:ext cx="6720840" cy="1097280"/>
          </a:xfrm>
        </p:spPr>
        <p:txBody>
          <a:bodyPr anchor="b">
            <a:normAutofit/>
          </a:bodyPr>
          <a:lstStyle>
            <a:lvl1pPr marL="0" indent="0">
              <a:spcBef>
                <a:spcPts val="0"/>
              </a:spcBef>
              <a:buNone/>
              <a:defRPr sz="3000" b="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892808"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89720" y="2570483"/>
            <a:ext cx="6720840" cy="1097280"/>
          </a:xfrm>
        </p:spPr>
        <p:txBody>
          <a:bodyPr anchor="b">
            <a:normAutofit/>
          </a:bodyPr>
          <a:lstStyle>
            <a:lvl1pPr marL="0" indent="0">
              <a:lnSpc>
                <a:spcPct val="95000"/>
              </a:lnSpc>
              <a:spcBef>
                <a:spcPts val="0"/>
              </a:spcBef>
              <a:buNone/>
              <a:defRPr lang="en-US" sz="3000" b="0" kern="1200" dirty="0">
                <a:solidFill>
                  <a:schemeClr val="tx2"/>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3000"/>
              </a:spcBef>
              <a:buFontTx/>
              <a:buNone/>
            </a:pPr>
            <a:r>
              <a:rPr lang="en-US"/>
              <a:t>Click to edit Master text styles</a:t>
            </a:r>
          </a:p>
        </p:txBody>
      </p:sp>
      <p:sp>
        <p:nvSpPr>
          <p:cNvPr id="6" name="Content Placeholder 5"/>
          <p:cNvSpPr>
            <a:spLocks noGrp="1"/>
          </p:cNvSpPr>
          <p:nvPr>
            <p:ph sz="quarter" idx="4"/>
          </p:nvPr>
        </p:nvSpPr>
        <p:spPr>
          <a:xfrm>
            <a:off x="9189720"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760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63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7322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685801"/>
            <a:ext cx="4800600" cy="2400296"/>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6756401" y="1028700"/>
            <a:ext cx="9118599" cy="822960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61872" y="3149602"/>
            <a:ext cx="4800600" cy="5715002"/>
          </a:xfrm>
        </p:spPr>
        <p:txBody>
          <a:bodyPr>
            <a:normAutofit/>
          </a:bodyPr>
          <a:lstStyle>
            <a:lvl1pPr marL="0" indent="0">
              <a:lnSpc>
                <a:spcPct val="114000"/>
              </a:lnSpc>
              <a:spcBef>
                <a:spcPts val="1200"/>
              </a:spcBef>
              <a:buNone/>
              <a:defRPr sz="19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916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658100"/>
            <a:ext cx="16939260" cy="26289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71600" y="7886700"/>
            <a:ext cx="14973300" cy="1371600"/>
          </a:xfrm>
        </p:spPr>
        <p:txBody>
          <a:bodyPr anchor="b">
            <a:normAutofit/>
          </a:bodyPr>
          <a:lstStyle>
            <a:lvl1pPr>
              <a:defRPr sz="42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6939260" cy="7693385"/>
          </a:xfrm>
          <a:solidFill>
            <a:schemeClr val="accent1"/>
          </a:solidFill>
        </p:spPr>
        <p:txBody>
          <a:bodyPr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1600" y="9162884"/>
            <a:ext cx="14973300" cy="895517"/>
          </a:xfrm>
        </p:spPr>
        <p:txBody>
          <a:bodyPr>
            <a:normAutofit/>
          </a:bodyPr>
          <a:lstStyle>
            <a:lvl1pPr marL="0" indent="0">
              <a:lnSpc>
                <a:spcPct val="100000"/>
              </a:lnSpc>
              <a:spcBef>
                <a:spcPts val="1200"/>
              </a:spcBef>
              <a:buNone/>
              <a:defRPr sz="1950">
                <a:solidFill>
                  <a:schemeClr val="bg1">
                    <a:lumMod val="8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0280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6939260" y="0"/>
            <a:ext cx="1371600" cy="1028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2808" y="548640"/>
            <a:ext cx="14538960" cy="198834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892808" y="2743201"/>
            <a:ext cx="12893040" cy="6527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6196314" y="1497806"/>
            <a:ext cx="2857499" cy="547688"/>
          </a:xfrm>
          <a:prstGeom prst="rect">
            <a:avLst/>
          </a:prstGeom>
        </p:spPr>
        <p:txBody>
          <a:bodyPr vert="horz" lIns="91440" tIns="45720" rIns="91440" bIns="45720" rtlCol="0" anchor="ctr"/>
          <a:lstStyle>
            <a:lvl1pPr algn="r">
              <a:defRPr sz="1575" b="0">
                <a:solidFill>
                  <a:schemeClr val="tx2">
                    <a:lumMod val="20000"/>
                    <a:lumOff val="80000"/>
                  </a:schemeClr>
                </a:solidFill>
              </a:defRPr>
            </a:lvl1pPr>
          </a:lstStyle>
          <a:p>
            <a:fld id="{1D8BD707-D9CF-40AE-B4C6-C98DA3205C09}" type="datetimeFigureOut">
              <a:rPr lang="en-US" smtClean="0"/>
              <a:pPr/>
              <a:t>3/13/2024</a:t>
            </a:fld>
            <a:endParaRPr lang="en-US"/>
          </a:p>
        </p:txBody>
      </p:sp>
      <p:sp>
        <p:nvSpPr>
          <p:cNvPr id="5" name="Footer Placeholder 4"/>
          <p:cNvSpPr>
            <a:spLocks noGrp="1"/>
          </p:cNvSpPr>
          <p:nvPr>
            <p:ph type="ftr" sz="quarter" idx="3"/>
          </p:nvPr>
        </p:nvSpPr>
        <p:spPr>
          <a:xfrm rot="16200000">
            <a:off x="14939012" y="6069806"/>
            <a:ext cx="5372100" cy="547688"/>
          </a:xfrm>
          <a:prstGeom prst="rect">
            <a:avLst/>
          </a:prstGeom>
        </p:spPr>
        <p:txBody>
          <a:bodyPr vert="horz" lIns="91440" tIns="45720" rIns="91440" bIns="45720" rtlCol="0" anchor="ctr"/>
          <a:lstStyle>
            <a:lvl1pPr algn="l">
              <a:defRPr sz="1575">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6939260" y="9258301"/>
            <a:ext cx="1371600" cy="890588"/>
          </a:xfrm>
          <a:prstGeom prst="rect">
            <a:avLst/>
          </a:prstGeom>
        </p:spPr>
        <p:txBody>
          <a:bodyPr vert="horz" lIns="45720" tIns="45720" rIns="45720" bIns="45720" rtlCol="0" anchor="ctr">
            <a:normAutofit/>
          </a:bodyPr>
          <a:lstStyle>
            <a:lvl1pPr algn="ctr">
              <a:defRPr sz="54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983464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1371600" rtl="0" eaLnBrk="1" latinLnBrk="0" hangingPunct="1">
        <a:lnSpc>
          <a:spcPct val="90000"/>
        </a:lnSpc>
        <a:spcBef>
          <a:spcPct val="0"/>
        </a:spcBef>
        <a:buNone/>
        <a:defRPr sz="6600" kern="1200" spc="-75" baseline="0">
          <a:solidFill>
            <a:schemeClr val="tx1"/>
          </a:solidFill>
          <a:latin typeface="+mj-lt"/>
          <a:ea typeface="+mj-ea"/>
          <a:cs typeface="+mj-cs"/>
        </a:defRPr>
      </a:lvl1pPr>
    </p:titleStyle>
    <p:bodyStyle>
      <a:lvl1pPr marL="274320" indent="-274320" algn="l" defTabSz="1371600" rtl="0" eaLnBrk="1" latinLnBrk="0" hangingPunct="1">
        <a:lnSpc>
          <a:spcPct val="95000"/>
        </a:lnSpc>
        <a:spcBef>
          <a:spcPts val="2100"/>
        </a:spcBef>
        <a:spcAft>
          <a:spcPts val="300"/>
        </a:spcAft>
        <a:buClr>
          <a:schemeClr val="accent1"/>
        </a:buClr>
        <a:buSzPct val="80000"/>
        <a:buFont typeface="Arial" pitchFamily="34" charset="0"/>
        <a:buChar char="•"/>
        <a:defRPr sz="2700" kern="1200" spc="15" baseline="0">
          <a:solidFill>
            <a:schemeClr val="tx1"/>
          </a:solidFill>
          <a:latin typeface="+mn-lt"/>
          <a:ea typeface="+mn-ea"/>
          <a:cs typeface="+mn-cs"/>
        </a:defRPr>
      </a:lvl1pPr>
      <a:lvl2pPr marL="68580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400" kern="1200">
          <a:solidFill>
            <a:schemeClr val="tx1">
              <a:lumMod val="85000"/>
              <a:lumOff val="15000"/>
            </a:schemeClr>
          </a:solidFill>
          <a:latin typeface="+mn-lt"/>
          <a:ea typeface="+mn-ea"/>
          <a:cs typeface="+mn-cs"/>
        </a:defRPr>
      </a:lvl2pPr>
      <a:lvl3pPr marL="109728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3pPr>
      <a:lvl4pPr marL="150876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4pPr>
      <a:lvl5pPr marL="192024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5pPr>
      <a:lvl6pPr marL="24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6pPr>
      <a:lvl7pPr marL="28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7pPr>
      <a:lvl8pPr marL="33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8pPr>
      <a:lvl9pPr marL="37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1" y="-115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4011564" y="4965682"/>
            <a:ext cx="10264872" cy="3724041"/>
          </a:xfrm>
          <a:prstGeom prst="rect">
            <a:avLst/>
          </a:prstGeom>
        </p:spPr>
        <p:txBody>
          <a:bodyPr lIns="0" tIns="0" rIns="0" bIns="0" rtlCol="0" anchor="t">
            <a:spAutoFit/>
          </a:bodyPr>
          <a:lstStyle/>
          <a:p>
            <a:pPr>
              <a:lnSpc>
                <a:spcPts val="10243"/>
              </a:lnSpc>
            </a:pPr>
            <a:r>
              <a:rPr lang="en-US" sz="4097" spc="471" dirty="0">
                <a:solidFill>
                  <a:srgbClr val="FFFFFF"/>
                </a:solidFill>
                <a:latin typeface="Battle Scarred"/>
              </a:rPr>
              <a:t>GUIDE NAME: MRS.S.SARANYA</a:t>
            </a:r>
          </a:p>
          <a:p>
            <a:pPr>
              <a:lnSpc>
                <a:spcPts val="10243"/>
              </a:lnSpc>
            </a:pPr>
            <a:r>
              <a:rPr lang="en-US" sz="4097" spc="471" dirty="0">
                <a:solidFill>
                  <a:srgbClr val="FFFFFF"/>
                </a:solidFill>
                <a:latin typeface="Battle Scarred"/>
              </a:rPr>
              <a:t>TEAM MEMBERS: AKILRAJ N   ARISH S  </a:t>
            </a:r>
          </a:p>
          <a:p>
            <a:pPr>
              <a:lnSpc>
                <a:spcPts val="10243"/>
              </a:lnSpc>
            </a:pPr>
            <a:r>
              <a:rPr lang="en-US" sz="4097" spc="471" dirty="0">
                <a:solidFill>
                  <a:srgbClr val="FFFFFF"/>
                </a:solidFill>
                <a:latin typeface="Battle Scarred"/>
              </a:rPr>
              <a:t>YEAR AND DEPARTMENT: IV YEAR -AI&amp;DS </a:t>
            </a:r>
          </a:p>
        </p:txBody>
      </p:sp>
      <p:sp>
        <p:nvSpPr>
          <p:cNvPr id="4" name="TextBox 4"/>
          <p:cNvSpPr txBox="1"/>
          <p:nvPr/>
        </p:nvSpPr>
        <p:spPr>
          <a:xfrm>
            <a:off x="746638" y="704153"/>
            <a:ext cx="16794723" cy="3195319"/>
          </a:xfrm>
          <a:prstGeom prst="rect">
            <a:avLst/>
          </a:prstGeom>
        </p:spPr>
        <p:txBody>
          <a:bodyPr lIns="0" tIns="0" rIns="0" bIns="0" rtlCol="0" anchor="t">
            <a:spAutoFit/>
          </a:bodyPr>
          <a:lstStyle/>
          <a:p>
            <a:pPr algn="ctr">
              <a:lnSpc>
                <a:spcPts val="12880"/>
              </a:lnSpc>
            </a:pPr>
            <a:r>
              <a:rPr lang="en-US" sz="9200">
                <a:solidFill>
                  <a:srgbClr val="FFFFFF"/>
                </a:solidFill>
                <a:latin typeface="Blueberry"/>
              </a:rPr>
              <a:t>AI BASED CHATBOT TO ANSWER FAQS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78567" y="323153"/>
            <a:ext cx="2589585"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Modules:</a:t>
            </a:r>
          </a:p>
        </p:txBody>
      </p:sp>
      <p:sp>
        <p:nvSpPr>
          <p:cNvPr id="4" name="TextBox 4"/>
          <p:cNvSpPr txBox="1"/>
          <p:nvPr/>
        </p:nvSpPr>
        <p:spPr>
          <a:xfrm>
            <a:off x="1268564" y="1688637"/>
            <a:ext cx="15750871" cy="6223925"/>
          </a:xfrm>
          <a:prstGeom prst="rect">
            <a:avLst/>
          </a:prstGeom>
        </p:spPr>
        <p:txBody>
          <a:bodyPr lIns="0" tIns="0" rIns="0" bIns="0" rtlCol="0" anchor="t">
            <a:spAutoFit/>
          </a:bodyPr>
          <a:lstStyle/>
          <a:p>
            <a:pPr algn="just">
              <a:lnSpc>
                <a:spcPts val="4499"/>
              </a:lnSpc>
            </a:pPr>
            <a:r>
              <a:rPr lang="en-US" sz="3213" dirty="0">
                <a:solidFill>
                  <a:srgbClr val="FFFFFF"/>
                </a:solidFill>
                <a:latin typeface="ITC Cheltenham Bold"/>
              </a:rPr>
              <a:t>Module 3: Vector Database Integration​</a:t>
            </a:r>
          </a:p>
          <a:p>
            <a:pPr algn="just">
              <a:lnSpc>
                <a:spcPts val="4499"/>
              </a:lnSpc>
            </a:pPr>
            <a:r>
              <a:rPr lang="en-US" sz="3213" dirty="0">
                <a:solidFill>
                  <a:srgbClr val="FFFFFF"/>
                </a:solidFill>
                <a:latin typeface="ITC Cheltenham"/>
              </a:rPr>
              <a:t>​</a:t>
            </a:r>
          </a:p>
          <a:p>
            <a:pPr marL="693811" lvl="1" indent="-346906" algn="just">
              <a:lnSpc>
                <a:spcPts val="4499"/>
              </a:lnSpc>
              <a:buFont typeface="Arial"/>
              <a:buChar char="•"/>
            </a:pPr>
            <a:r>
              <a:rPr lang="en-US" sz="3213" dirty="0">
                <a:solidFill>
                  <a:srgbClr val="FFFFFF"/>
                </a:solidFill>
                <a:latin typeface="ITC Cheltenham"/>
              </a:rPr>
              <a:t> Choose and set up a vector database system for storing and retrieving data.​</a:t>
            </a:r>
          </a:p>
          <a:p>
            <a:pPr marL="693811" lvl="1" indent="-346906" algn="just">
              <a:lnSpc>
                <a:spcPts val="4499"/>
              </a:lnSpc>
              <a:buFont typeface="Arial"/>
              <a:buChar char="•"/>
            </a:pPr>
            <a:r>
              <a:rPr lang="en-US" sz="3213" dirty="0">
                <a:solidFill>
                  <a:srgbClr val="FFFFFF"/>
                </a:solidFill>
                <a:latin typeface="ITC Cheltenham"/>
              </a:rPr>
              <a:t> Define the data schema and structure for efficient storage and retrieval.​</a:t>
            </a:r>
          </a:p>
          <a:p>
            <a:pPr marL="693811" lvl="1" indent="-346906" algn="just">
              <a:lnSpc>
                <a:spcPts val="4499"/>
              </a:lnSpc>
              <a:buFont typeface="Arial"/>
              <a:buChar char="•"/>
            </a:pPr>
            <a:r>
              <a:rPr lang="en-US" sz="3213" dirty="0">
                <a:solidFill>
                  <a:srgbClr val="FFFFFF"/>
                </a:solidFill>
                <a:latin typeface="ITC Cheltenham"/>
              </a:rPr>
              <a:t> Implement data indexing and querying mechanisms to enhance search speed.​</a:t>
            </a:r>
          </a:p>
          <a:p>
            <a:pPr marL="693811" lvl="1" indent="-346906" algn="just">
              <a:lnSpc>
                <a:spcPts val="4499"/>
              </a:lnSpc>
              <a:buFont typeface="Arial"/>
              <a:buChar char="•"/>
            </a:pPr>
            <a:r>
              <a:rPr lang="en-US" sz="3213" dirty="0">
                <a:solidFill>
                  <a:srgbClr val="FFFFFF"/>
                </a:solidFill>
                <a:latin typeface="ITC Cheltenham"/>
              </a:rPr>
              <a:t> Develop APIs or server endpoints to interact with the vector database.​</a:t>
            </a:r>
          </a:p>
          <a:p>
            <a:pPr marL="693811" lvl="1" indent="-346906" algn="just">
              <a:lnSpc>
                <a:spcPts val="4499"/>
              </a:lnSpc>
              <a:buFont typeface="Arial"/>
              <a:buChar char="•"/>
            </a:pPr>
            <a:r>
              <a:rPr lang="en-US" sz="3213" dirty="0">
                <a:solidFill>
                  <a:srgbClr val="FFFFFF"/>
                </a:solidFill>
                <a:latin typeface="ITC Cheltenham"/>
              </a:rPr>
              <a:t> Store and manage user preferences, chat history, or other relevant data.​</a:t>
            </a:r>
          </a:p>
          <a:p>
            <a:pPr marL="693811" lvl="1" indent="-346906" algn="just">
              <a:lnSpc>
                <a:spcPts val="4499"/>
              </a:lnSpc>
              <a:buFont typeface="Arial"/>
              <a:buChar char="•"/>
            </a:pPr>
            <a:r>
              <a:rPr lang="en-US" sz="3213" dirty="0">
                <a:solidFill>
                  <a:srgbClr val="FFFFFF"/>
                </a:solidFill>
                <a:latin typeface="ITC Cheltenham"/>
              </a:rPr>
              <a:t> Implement data synchronization and backup strategies to prevent data loss.​</a:t>
            </a:r>
          </a:p>
          <a:p>
            <a:pPr marL="693811" lvl="1" indent="-346906" algn="just">
              <a:lnSpc>
                <a:spcPts val="4499"/>
              </a:lnSpc>
              <a:buFont typeface="Arial"/>
              <a:buChar char="•"/>
            </a:pPr>
            <a:r>
              <a:rPr lang="en-US" sz="3213" dirty="0">
                <a:solidFill>
                  <a:srgbClr val="FFFFFF"/>
                </a:solidFill>
                <a:latin typeface="ITC Cheltenham"/>
              </a:rPr>
              <a:t> Ensure data security and access control to protect user information.​</a:t>
            </a:r>
          </a:p>
          <a:p>
            <a:pPr algn="just">
              <a:lnSpc>
                <a:spcPts val="4499"/>
              </a:lnSpc>
            </a:pPr>
            <a:r>
              <a:rPr lang="en-US" sz="3213" dirty="0">
                <a:solidFill>
                  <a:srgbClr val="FFFFFF"/>
                </a:solidFill>
                <a:latin typeface="ITC Cheltenham"/>
              </a:rPr>
              <a:t>​</a:t>
            </a:r>
          </a:p>
          <a:p>
            <a:pPr algn="just">
              <a:lnSpc>
                <a:spcPts val="4499"/>
              </a:lnSpc>
            </a:pPr>
            <a:endParaRPr lang="en-US" sz="3213" dirty="0">
              <a:solidFill>
                <a:srgbClr val="FFFFFF"/>
              </a:solidFill>
              <a:latin typeface="ITC Cheltenha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grpSp>
        <p:nvGrpSpPr>
          <p:cNvPr id="3" name="Group 3"/>
          <p:cNvGrpSpPr/>
          <p:nvPr/>
        </p:nvGrpSpPr>
        <p:grpSpPr>
          <a:xfrm>
            <a:off x="1651368" y="1380779"/>
            <a:ext cx="14985263" cy="8322302"/>
            <a:chOff x="0" y="0"/>
            <a:chExt cx="19980351" cy="11096403"/>
          </a:xfrm>
        </p:grpSpPr>
        <p:sp>
          <p:nvSpPr>
            <p:cNvPr id="4" name="Freeform 4"/>
            <p:cNvSpPr/>
            <p:nvPr/>
          </p:nvSpPr>
          <p:spPr>
            <a:xfrm>
              <a:off x="0" y="0"/>
              <a:ext cx="9213975" cy="5182861"/>
            </a:xfrm>
            <a:custGeom>
              <a:avLst/>
              <a:gdLst/>
              <a:ahLst/>
              <a:cxnLst/>
              <a:rect l="l" t="t" r="r" b="b"/>
              <a:pathLst>
                <a:path w="9213975" h="5182861">
                  <a:moveTo>
                    <a:pt x="0" y="0"/>
                  </a:moveTo>
                  <a:lnTo>
                    <a:pt x="9213975" y="0"/>
                  </a:lnTo>
                  <a:lnTo>
                    <a:pt x="9213975" y="5182861"/>
                  </a:lnTo>
                  <a:lnTo>
                    <a:pt x="0" y="5182861"/>
                  </a:lnTo>
                  <a:lnTo>
                    <a:pt x="0" y="0"/>
                  </a:lnTo>
                  <a:close/>
                </a:path>
              </a:pathLst>
            </a:custGeom>
            <a:blipFill>
              <a:blip r:embed="rId3"/>
              <a:stretch>
                <a:fillRect/>
              </a:stretch>
            </a:blipFill>
          </p:spPr>
        </p:sp>
        <p:sp>
          <p:nvSpPr>
            <p:cNvPr id="5" name="Freeform 5"/>
            <p:cNvSpPr/>
            <p:nvPr/>
          </p:nvSpPr>
          <p:spPr>
            <a:xfrm>
              <a:off x="10740157" y="0"/>
              <a:ext cx="9240194" cy="5197609"/>
            </a:xfrm>
            <a:custGeom>
              <a:avLst/>
              <a:gdLst/>
              <a:ahLst/>
              <a:cxnLst/>
              <a:rect l="l" t="t" r="r" b="b"/>
              <a:pathLst>
                <a:path w="9240194" h="5197609">
                  <a:moveTo>
                    <a:pt x="0" y="0"/>
                  </a:moveTo>
                  <a:lnTo>
                    <a:pt x="9240194" y="0"/>
                  </a:lnTo>
                  <a:lnTo>
                    <a:pt x="9240194" y="5197609"/>
                  </a:lnTo>
                  <a:lnTo>
                    <a:pt x="0" y="5197609"/>
                  </a:lnTo>
                  <a:lnTo>
                    <a:pt x="0" y="0"/>
                  </a:lnTo>
                  <a:close/>
                </a:path>
              </a:pathLst>
            </a:custGeom>
            <a:blipFill>
              <a:blip r:embed="rId4"/>
              <a:stretch>
                <a:fillRect/>
              </a:stretch>
            </a:blipFill>
          </p:spPr>
        </p:sp>
        <p:sp>
          <p:nvSpPr>
            <p:cNvPr id="6" name="Freeform 6"/>
            <p:cNvSpPr/>
            <p:nvPr/>
          </p:nvSpPr>
          <p:spPr>
            <a:xfrm>
              <a:off x="159683" y="5898793"/>
              <a:ext cx="9240194" cy="5197609"/>
            </a:xfrm>
            <a:custGeom>
              <a:avLst/>
              <a:gdLst/>
              <a:ahLst/>
              <a:cxnLst/>
              <a:rect l="l" t="t" r="r" b="b"/>
              <a:pathLst>
                <a:path w="9240194" h="5197609">
                  <a:moveTo>
                    <a:pt x="0" y="0"/>
                  </a:moveTo>
                  <a:lnTo>
                    <a:pt x="9240194" y="0"/>
                  </a:lnTo>
                  <a:lnTo>
                    <a:pt x="9240194" y="5197610"/>
                  </a:lnTo>
                  <a:lnTo>
                    <a:pt x="0" y="5197610"/>
                  </a:lnTo>
                  <a:lnTo>
                    <a:pt x="0" y="0"/>
                  </a:lnTo>
                  <a:close/>
                </a:path>
              </a:pathLst>
            </a:custGeom>
            <a:blipFill>
              <a:blip r:embed="rId4"/>
              <a:stretch>
                <a:fillRect/>
              </a:stretch>
            </a:blipFill>
          </p:spPr>
        </p:sp>
        <p:sp>
          <p:nvSpPr>
            <p:cNvPr id="7" name="Freeform 7"/>
            <p:cNvSpPr/>
            <p:nvPr/>
          </p:nvSpPr>
          <p:spPr>
            <a:xfrm>
              <a:off x="10740157" y="5722107"/>
              <a:ext cx="9213975" cy="5374295"/>
            </a:xfrm>
            <a:custGeom>
              <a:avLst/>
              <a:gdLst/>
              <a:ahLst/>
              <a:cxnLst/>
              <a:rect l="l" t="t" r="r" b="b"/>
              <a:pathLst>
                <a:path w="9213975" h="5374295">
                  <a:moveTo>
                    <a:pt x="0" y="0"/>
                  </a:moveTo>
                  <a:lnTo>
                    <a:pt x="9213974" y="0"/>
                  </a:lnTo>
                  <a:lnTo>
                    <a:pt x="9213974" y="5374296"/>
                  </a:lnTo>
                  <a:lnTo>
                    <a:pt x="0" y="5374296"/>
                  </a:lnTo>
                  <a:lnTo>
                    <a:pt x="0" y="0"/>
                  </a:lnTo>
                  <a:close/>
                </a:path>
              </a:pathLst>
            </a:custGeom>
            <a:blipFill>
              <a:blip r:embed="rId5"/>
              <a:stretch>
                <a:fillRect l="-3551" r="-3551" b="-3287"/>
              </a:stretch>
            </a:blipFill>
          </p:spPr>
        </p:sp>
      </p:grpSp>
      <p:sp>
        <p:nvSpPr>
          <p:cNvPr id="8" name="TextBox 8"/>
          <p:cNvSpPr txBox="1"/>
          <p:nvPr/>
        </p:nvSpPr>
        <p:spPr>
          <a:xfrm>
            <a:off x="678567" y="323153"/>
            <a:ext cx="3795191"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Screenshots: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Freeform 3"/>
          <p:cNvSpPr/>
          <p:nvPr/>
        </p:nvSpPr>
        <p:spPr>
          <a:xfrm>
            <a:off x="1143000" y="1351853"/>
            <a:ext cx="15925800" cy="7891829"/>
          </a:xfrm>
          <a:custGeom>
            <a:avLst/>
            <a:gdLst/>
            <a:ahLst/>
            <a:cxnLst/>
            <a:rect l="l" t="t" r="r" b="b"/>
            <a:pathLst>
              <a:path w="13120580" h="8200363">
                <a:moveTo>
                  <a:pt x="0" y="0"/>
                </a:moveTo>
                <a:lnTo>
                  <a:pt x="13120580" y="0"/>
                </a:lnTo>
                <a:lnTo>
                  <a:pt x="13120580" y="8200362"/>
                </a:lnTo>
                <a:lnTo>
                  <a:pt x="0" y="8200362"/>
                </a:lnTo>
                <a:lnTo>
                  <a:pt x="0" y="0"/>
                </a:lnTo>
                <a:close/>
              </a:path>
            </a:pathLst>
          </a:custGeom>
          <a:blipFill>
            <a:blip r:embed="rId3"/>
            <a:stretch>
              <a:fillRect/>
            </a:stretch>
          </a:blipFill>
        </p:spPr>
      </p:sp>
      <p:sp>
        <p:nvSpPr>
          <p:cNvPr id="4" name="TextBox 4"/>
          <p:cNvSpPr txBox="1"/>
          <p:nvPr/>
        </p:nvSpPr>
        <p:spPr>
          <a:xfrm>
            <a:off x="678567" y="323153"/>
            <a:ext cx="3795191"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Screenshots: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78567" y="323153"/>
            <a:ext cx="3376920"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Conclusion:</a:t>
            </a:r>
          </a:p>
        </p:txBody>
      </p:sp>
      <p:sp>
        <p:nvSpPr>
          <p:cNvPr id="4" name="TextBox 4"/>
          <p:cNvSpPr txBox="1"/>
          <p:nvPr/>
        </p:nvSpPr>
        <p:spPr>
          <a:xfrm>
            <a:off x="1313987" y="1238885"/>
            <a:ext cx="16152111" cy="9048115"/>
          </a:xfrm>
          <a:prstGeom prst="rect">
            <a:avLst/>
          </a:prstGeom>
        </p:spPr>
        <p:txBody>
          <a:bodyPr lIns="0" tIns="0" rIns="0" bIns="0" rtlCol="0" anchor="t">
            <a:spAutoFit/>
          </a:bodyPr>
          <a:lstStyle/>
          <a:p>
            <a:pPr algn="just">
              <a:lnSpc>
                <a:spcPts val="4759"/>
              </a:lnSpc>
            </a:pPr>
            <a:r>
              <a:rPr lang="en-US" sz="3399">
                <a:solidFill>
                  <a:srgbClr val="FFFFFF"/>
                </a:solidFill>
                <a:latin typeface="ITC Cheltenham"/>
              </a:rPr>
              <a:t>As we approach the midpoint of our AI chatbot project, significant milestones have been achieved during the planning stage. We strategically defined project objectives, conducted thorough audience research, and identified key FAQs, laying the foundation for our chatbot's knowledge base. The conversation flow has been meticulously planned to ensure a seamless user experience.</a:t>
            </a:r>
          </a:p>
          <a:p>
            <a:pPr algn="just">
              <a:lnSpc>
                <a:spcPts val="4759"/>
              </a:lnSpc>
            </a:pPr>
            <a:endParaRPr lang="en-US" sz="3399">
              <a:solidFill>
                <a:srgbClr val="FFFFFF"/>
              </a:solidFill>
              <a:latin typeface="ITC Cheltenham"/>
            </a:endParaRPr>
          </a:p>
          <a:p>
            <a:pPr algn="just">
              <a:lnSpc>
                <a:spcPts val="4759"/>
              </a:lnSpc>
            </a:pPr>
            <a:r>
              <a:rPr lang="en-US" sz="3399">
                <a:solidFill>
                  <a:srgbClr val="FFFFFF"/>
                </a:solidFill>
                <a:latin typeface="ITC Cheltenham"/>
              </a:rPr>
              <a:t>Critical decisions on the technology stack, data strategy, UI design, budget, and legal compliance have been made, providing a robust groundwork for development. Budgetary planning allows for efficient resource allocation, while legal considerations encompass data privacy and regulatory compliance.</a:t>
            </a:r>
          </a:p>
          <a:p>
            <a:pPr algn="just">
              <a:lnSpc>
                <a:spcPts val="4759"/>
              </a:lnSpc>
            </a:pPr>
            <a:r>
              <a:rPr lang="en-US" sz="3399">
                <a:solidFill>
                  <a:srgbClr val="FFFFFF"/>
                </a:solidFill>
                <a:latin typeface="ITC Cheltenham"/>
              </a:rPr>
              <a:t>As we transition into the next phase, these strategic decisions position our project for successful development and deployment. The alignment with user needs, technology, and legal requirements ensures that our chatbot project is on track to meet its goals and deliver value to our users.</a:t>
            </a:r>
          </a:p>
          <a:p>
            <a:pPr algn="just">
              <a:lnSpc>
                <a:spcPts val="4759"/>
              </a:lnSpc>
            </a:pPr>
            <a:endParaRPr lang="en-US" sz="3399">
              <a:solidFill>
                <a:srgbClr val="FFFFFF"/>
              </a:solidFill>
              <a:latin typeface="ITC Cheltenha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grpSp>
        <p:nvGrpSpPr>
          <p:cNvPr id="3" name="Group 3"/>
          <p:cNvGrpSpPr/>
          <p:nvPr/>
        </p:nvGrpSpPr>
        <p:grpSpPr>
          <a:xfrm>
            <a:off x="658932" y="1914156"/>
            <a:ext cx="16970135" cy="6458687"/>
            <a:chOff x="0" y="0"/>
            <a:chExt cx="22626847" cy="8611583"/>
          </a:xfrm>
        </p:grpSpPr>
        <p:sp>
          <p:nvSpPr>
            <p:cNvPr id="4" name="Freeform 4"/>
            <p:cNvSpPr/>
            <p:nvPr/>
          </p:nvSpPr>
          <p:spPr>
            <a:xfrm>
              <a:off x="0" y="0"/>
              <a:ext cx="9822238" cy="8566380"/>
            </a:xfrm>
            <a:custGeom>
              <a:avLst/>
              <a:gdLst/>
              <a:ahLst/>
              <a:cxnLst/>
              <a:rect l="l" t="t" r="r" b="b"/>
              <a:pathLst>
                <a:path w="9822238" h="8566380">
                  <a:moveTo>
                    <a:pt x="0" y="0"/>
                  </a:moveTo>
                  <a:lnTo>
                    <a:pt x="9822238" y="0"/>
                  </a:lnTo>
                  <a:lnTo>
                    <a:pt x="9822238" y="8566380"/>
                  </a:lnTo>
                  <a:lnTo>
                    <a:pt x="0" y="8566380"/>
                  </a:lnTo>
                  <a:lnTo>
                    <a:pt x="0" y="0"/>
                  </a:lnTo>
                  <a:close/>
                </a:path>
              </a:pathLst>
            </a:custGeom>
            <a:blipFill>
              <a:blip r:embed="rId3"/>
              <a:stretch>
                <a:fillRect/>
              </a:stretch>
            </a:blipFill>
          </p:spPr>
        </p:sp>
        <p:sp>
          <p:nvSpPr>
            <p:cNvPr id="5" name="Freeform 5"/>
            <p:cNvSpPr/>
            <p:nvPr/>
          </p:nvSpPr>
          <p:spPr>
            <a:xfrm>
              <a:off x="11488932" y="0"/>
              <a:ext cx="11137915" cy="8611583"/>
            </a:xfrm>
            <a:custGeom>
              <a:avLst/>
              <a:gdLst/>
              <a:ahLst/>
              <a:cxnLst/>
              <a:rect l="l" t="t" r="r" b="b"/>
              <a:pathLst>
                <a:path w="11137915" h="8611583">
                  <a:moveTo>
                    <a:pt x="0" y="0"/>
                  </a:moveTo>
                  <a:lnTo>
                    <a:pt x="11137915" y="0"/>
                  </a:lnTo>
                  <a:lnTo>
                    <a:pt x="11137915" y="8611583"/>
                  </a:lnTo>
                  <a:lnTo>
                    <a:pt x="0" y="8611583"/>
                  </a:lnTo>
                  <a:lnTo>
                    <a:pt x="0" y="0"/>
                  </a:lnTo>
                  <a:close/>
                </a:path>
              </a:pathLst>
            </a:custGeom>
            <a:blipFill>
              <a:blip r:embed="rId4"/>
              <a:stretch>
                <a:fillRect/>
              </a:stretch>
            </a:blipFill>
          </p:spPr>
        </p:sp>
      </p:grpSp>
      <p:sp>
        <p:nvSpPr>
          <p:cNvPr id="6" name="TextBox 6"/>
          <p:cNvSpPr txBox="1"/>
          <p:nvPr/>
        </p:nvSpPr>
        <p:spPr>
          <a:xfrm>
            <a:off x="373791" y="323153"/>
            <a:ext cx="11520912"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Scopus Indexed Journal Applied Proof: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4515337" y="4388485"/>
            <a:ext cx="9257325" cy="1734202"/>
          </a:xfrm>
          <a:prstGeom prst="rect">
            <a:avLst/>
          </a:prstGeom>
        </p:spPr>
        <p:txBody>
          <a:bodyPr lIns="0" tIns="0" rIns="0" bIns="0" rtlCol="0" anchor="t">
            <a:spAutoFit/>
          </a:bodyPr>
          <a:lstStyle/>
          <a:p>
            <a:pPr algn="ctr">
              <a:lnSpc>
                <a:spcPts val="14139"/>
              </a:lnSpc>
              <a:spcBef>
                <a:spcPct val="0"/>
              </a:spcBef>
            </a:pPr>
            <a:r>
              <a:rPr lang="en-US" sz="10099" spc="1161">
                <a:solidFill>
                  <a:srgbClr val="FFFFFF"/>
                </a:solidFill>
                <a:latin typeface="Battle Scarre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30" y="-115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27415" y="323153"/>
            <a:ext cx="2751772"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Abstract:</a:t>
            </a:r>
          </a:p>
        </p:txBody>
      </p:sp>
      <p:sp>
        <p:nvSpPr>
          <p:cNvPr id="4" name="TextBox 4"/>
          <p:cNvSpPr txBox="1"/>
          <p:nvPr/>
        </p:nvSpPr>
        <p:spPr>
          <a:xfrm>
            <a:off x="838200" y="1943100"/>
            <a:ext cx="16198887" cy="6901441"/>
          </a:xfrm>
          <a:prstGeom prst="rect">
            <a:avLst/>
          </a:prstGeom>
        </p:spPr>
        <p:txBody>
          <a:bodyPr lIns="0" tIns="0" rIns="0" bIns="0" rtlCol="0" anchor="t">
            <a:spAutoFit/>
          </a:bodyPr>
          <a:lstStyle/>
          <a:p>
            <a:pPr marL="693811" lvl="1" indent="-346906" algn="just">
              <a:lnSpc>
                <a:spcPts val="4499"/>
              </a:lnSpc>
              <a:buFont typeface="Arial"/>
              <a:buChar char="•"/>
            </a:pPr>
            <a:r>
              <a:rPr lang="en-US" sz="3213" dirty="0">
                <a:solidFill>
                  <a:srgbClr val="FFFFFF"/>
                </a:solidFill>
                <a:latin typeface="ITC Cheltenham"/>
              </a:rPr>
              <a:t>AI-powered chatbot tailored for Frequently Asked Questions (FAQs)</a:t>
            </a:r>
          </a:p>
          <a:p>
            <a:pPr marL="693811" lvl="1" indent="-346906" algn="just">
              <a:lnSpc>
                <a:spcPts val="4499"/>
              </a:lnSpc>
              <a:buFont typeface="Arial"/>
              <a:buChar char="•"/>
            </a:pPr>
            <a:r>
              <a:rPr lang="en-US" sz="3213" dirty="0">
                <a:solidFill>
                  <a:srgbClr val="FFFFFF"/>
                </a:solidFill>
                <a:latin typeface="ITC Cheltenham"/>
              </a:rPr>
              <a:t>Leverages Natural Language Processing (NLP) and Machine Learning (ML) techniques</a:t>
            </a:r>
          </a:p>
          <a:p>
            <a:pPr marL="693811" lvl="1" indent="-346906" algn="just">
              <a:lnSpc>
                <a:spcPts val="4499"/>
              </a:lnSpc>
              <a:buFont typeface="Arial"/>
              <a:buChar char="•"/>
            </a:pPr>
            <a:r>
              <a:rPr lang="en-US" sz="3213" dirty="0">
                <a:solidFill>
                  <a:srgbClr val="FFFFFF"/>
                </a:solidFill>
                <a:latin typeface="ITC Cheltenham"/>
              </a:rPr>
              <a:t>Aims to deliver intelligent and context-aware responses</a:t>
            </a:r>
          </a:p>
          <a:p>
            <a:pPr marL="693811" lvl="1" indent="-346906" algn="just">
              <a:lnSpc>
                <a:spcPts val="4499"/>
              </a:lnSpc>
              <a:buFont typeface="Arial"/>
              <a:buChar char="•"/>
            </a:pPr>
            <a:r>
              <a:rPr lang="en-US" sz="3213" dirty="0">
                <a:solidFill>
                  <a:srgbClr val="FFFFFF"/>
                </a:solidFill>
                <a:latin typeface="ITC Cheltenham"/>
              </a:rPr>
              <a:t>Anchored in a robust knowledge base and cutting-edge conversational AI models</a:t>
            </a:r>
          </a:p>
          <a:p>
            <a:pPr marL="693811" lvl="1" indent="-346906" algn="just">
              <a:lnSpc>
                <a:spcPts val="4499"/>
              </a:lnSpc>
              <a:buFont typeface="Arial"/>
              <a:buChar char="•"/>
            </a:pPr>
            <a:r>
              <a:rPr lang="en-US" sz="3213" dirty="0">
                <a:solidFill>
                  <a:srgbClr val="FFFFFF"/>
                </a:solidFill>
                <a:latin typeface="ITC Cheltenham"/>
              </a:rPr>
              <a:t>Prioritizes quick and accurate responses to enhance the overall user experience</a:t>
            </a:r>
          </a:p>
          <a:p>
            <a:pPr marL="693811" lvl="1" indent="-346906" algn="just">
              <a:lnSpc>
                <a:spcPts val="4499"/>
              </a:lnSpc>
              <a:buFont typeface="Arial"/>
              <a:buChar char="•"/>
            </a:pPr>
            <a:r>
              <a:rPr lang="en-US" sz="3213" dirty="0">
                <a:solidFill>
                  <a:srgbClr val="FFFFFF"/>
                </a:solidFill>
                <a:latin typeface="ITC Cheltenham"/>
              </a:rPr>
              <a:t>User-friendly interfaces for seamless interaction, accessible to users of varying technical proficiencies</a:t>
            </a:r>
          </a:p>
          <a:p>
            <a:pPr marL="693811" lvl="1" indent="-346906" algn="just">
              <a:lnSpc>
                <a:spcPts val="4499"/>
              </a:lnSpc>
              <a:buFont typeface="Arial"/>
              <a:buChar char="•"/>
            </a:pPr>
            <a:r>
              <a:rPr lang="en-US" sz="3213" dirty="0">
                <a:solidFill>
                  <a:srgbClr val="FFFFFF"/>
                </a:solidFill>
                <a:latin typeface="ITC Cheltenham"/>
              </a:rPr>
              <a:t>Versatile design principles make it adaptable across diverse domains for FAQ management</a:t>
            </a:r>
          </a:p>
          <a:p>
            <a:pPr marL="693811" lvl="1" indent="-346906" algn="just">
              <a:lnSpc>
                <a:spcPts val="4499"/>
              </a:lnSpc>
              <a:buFont typeface="Arial"/>
              <a:buChar char="•"/>
            </a:pPr>
            <a:r>
              <a:rPr lang="en-US" sz="3213" dirty="0">
                <a:solidFill>
                  <a:srgbClr val="FFFFFF"/>
                </a:solidFill>
                <a:latin typeface="ITC Cheltenham"/>
              </a:rPr>
              <a:t>Strategically designed for integration into existing customer service systems</a:t>
            </a:r>
          </a:p>
          <a:p>
            <a:pPr algn="just">
              <a:lnSpc>
                <a:spcPts val="4499"/>
              </a:lnSpc>
            </a:pPr>
            <a:endParaRPr lang="en-US" sz="3213" dirty="0">
              <a:solidFill>
                <a:srgbClr val="FFFFFF"/>
              </a:solidFill>
              <a:latin typeface="ITC Cheltenha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223147" y="323153"/>
            <a:ext cx="10277028"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Existing System with Drawbacks:</a:t>
            </a:r>
          </a:p>
        </p:txBody>
      </p:sp>
      <p:sp>
        <p:nvSpPr>
          <p:cNvPr id="4" name="TextBox 4"/>
          <p:cNvSpPr txBox="1"/>
          <p:nvPr/>
        </p:nvSpPr>
        <p:spPr>
          <a:xfrm>
            <a:off x="838200" y="1670906"/>
            <a:ext cx="8115300" cy="11518090"/>
          </a:xfrm>
          <a:prstGeom prst="rect">
            <a:avLst/>
          </a:prstGeom>
        </p:spPr>
        <p:txBody>
          <a:bodyPr lIns="0" tIns="0" rIns="0" bIns="0" rtlCol="0" anchor="t">
            <a:spAutoFit/>
          </a:bodyPr>
          <a:lstStyle/>
          <a:p>
            <a:pPr algn="just">
              <a:lnSpc>
                <a:spcPts val="4499"/>
              </a:lnSpc>
            </a:pPr>
            <a:r>
              <a:rPr lang="en-US" sz="3213" dirty="0">
                <a:solidFill>
                  <a:srgbClr val="FFFFFF"/>
                </a:solidFill>
                <a:latin typeface="ITC Cheltenham Bold"/>
              </a:rPr>
              <a:t>1. ChatGPT-based Chatbots:</a:t>
            </a:r>
          </a:p>
          <a:p>
            <a:pPr marL="693811" lvl="1" indent="-346906" algn="just">
              <a:lnSpc>
                <a:spcPts val="4499"/>
              </a:lnSpc>
              <a:buFont typeface="Arial"/>
              <a:buChar char="•"/>
            </a:pPr>
            <a:r>
              <a:rPr lang="en-US" sz="3213" dirty="0">
                <a:solidFill>
                  <a:srgbClr val="FFFFFF"/>
                </a:solidFill>
                <a:latin typeface="ITC Cheltenham"/>
              </a:rPr>
              <a:t>Limited context understanding.</a:t>
            </a:r>
          </a:p>
          <a:p>
            <a:pPr marL="693811" lvl="1" indent="-346906" algn="just">
              <a:lnSpc>
                <a:spcPts val="4499"/>
              </a:lnSpc>
              <a:buFont typeface="Arial"/>
              <a:buChar char="•"/>
            </a:pPr>
            <a:r>
              <a:rPr lang="en-US" sz="3213" dirty="0">
                <a:solidFill>
                  <a:srgbClr val="FFFFFF"/>
                </a:solidFill>
                <a:latin typeface="ITC Cheltenham"/>
              </a:rPr>
              <a:t>Challenges in personalizing responses.</a:t>
            </a:r>
          </a:p>
          <a:p>
            <a:pPr marL="693811" lvl="1" indent="-346906" algn="just">
              <a:lnSpc>
                <a:spcPts val="4499"/>
              </a:lnSpc>
              <a:buFont typeface="Arial"/>
              <a:buChar char="•"/>
            </a:pPr>
            <a:r>
              <a:rPr lang="en-US" sz="3213" dirty="0">
                <a:solidFill>
                  <a:srgbClr val="FFFFFF"/>
                </a:solidFill>
                <a:latin typeface="ITC Cheltenham"/>
              </a:rPr>
              <a:t>Dependency on training data quality.</a:t>
            </a: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r>
              <a:rPr lang="en-US" sz="3213" dirty="0">
                <a:solidFill>
                  <a:srgbClr val="FFFFFF"/>
                </a:solidFill>
                <a:latin typeface="ITC Cheltenham Bold"/>
              </a:rPr>
              <a:t>2.Google's </a:t>
            </a:r>
            <a:r>
              <a:rPr lang="en-US" sz="3213" dirty="0" err="1">
                <a:solidFill>
                  <a:srgbClr val="FFFFFF"/>
                </a:solidFill>
                <a:latin typeface="ITC Cheltenham Bold"/>
              </a:rPr>
              <a:t>Dialogflow</a:t>
            </a:r>
            <a:r>
              <a:rPr lang="en-US" sz="3213" dirty="0">
                <a:solidFill>
                  <a:srgbClr val="FFFFFF"/>
                </a:solidFill>
                <a:latin typeface="ITC Cheltenham Bold"/>
              </a:rPr>
              <a:t>:</a:t>
            </a:r>
          </a:p>
          <a:p>
            <a:pPr marL="693811" lvl="1" indent="-346906" algn="just">
              <a:lnSpc>
                <a:spcPts val="4499"/>
              </a:lnSpc>
              <a:buFont typeface="Arial"/>
              <a:buChar char="•"/>
            </a:pPr>
            <a:r>
              <a:rPr lang="en-US" sz="3213" dirty="0">
                <a:solidFill>
                  <a:srgbClr val="FFFFFF"/>
                </a:solidFill>
                <a:latin typeface="ITC Cheltenham"/>
              </a:rPr>
              <a:t>Complex training and setup.</a:t>
            </a:r>
          </a:p>
          <a:p>
            <a:pPr marL="693811" lvl="1" indent="-346906" algn="just">
              <a:lnSpc>
                <a:spcPts val="4499"/>
              </a:lnSpc>
              <a:buFont typeface="Arial"/>
              <a:buChar char="•"/>
            </a:pPr>
            <a:r>
              <a:rPr lang="en-US" sz="3213" dirty="0">
                <a:solidFill>
                  <a:srgbClr val="FFFFFF"/>
                </a:solidFill>
                <a:latin typeface="ITC Cheltenham"/>
              </a:rPr>
              <a:t>Struggles with nuanced language.</a:t>
            </a:r>
          </a:p>
          <a:p>
            <a:pPr marL="693811" lvl="1" indent="-346906">
              <a:lnSpc>
                <a:spcPts val="4499"/>
              </a:lnSpc>
              <a:buFont typeface="Arial"/>
              <a:buChar char="•"/>
            </a:pPr>
            <a:r>
              <a:rPr lang="en-US" sz="3213" dirty="0">
                <a:solidFill>
                  <a:srgbClr val="FFFFFF"/>
                </a:solidFill>
                <a:latin typeface="ITC Cheltenham"/>
              </a:rPr>
              <a:t>Potential high costs for advanced features.</a:t>
            </a: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p:txBody>
      </p:sp>
      <p:sp>
        <p:nvSpPr>
          <p:cNvPr id="5" name="TextBox 5"/>
          <p:cNvSpPr txBox="1"/>
          <p:nvPr/>
        </p:nvSpPr>
        <p:spPr>
          <a:xfrm>
            <a:off x="9525000" y="4152900"/>
            <a:ext cx="8522375" cy="7478522"/>
          </a:xfrm>
          <a:prstGeom prst="rect">
            <a:avLst/>
          </a:prstGeom>
        </p:spPr>
        <p:txBody>
          <a:bodyPr lIns="0" tIns="0" rIns="0" bIns="0" rtlCol="0" anchor="t">
            <a:spAutoFit/>
          </a:bodyPr>
          <a:lstStyle/>
          <a:p>
            <a:pPr algn="just">
              <a:lnSpc>
                <a:spcPts val="4499"/>
              </a:lnSpc>
            </a:pPr>
            <a:r>
              <a:rPr lang="en-US" sz="3213" dirty="0">
                <a:solidFill>
                  <a:srgbClr val="FFFFFF"/>
                </a:solidFill>
                <a:latin typeface="ITC Cheltenham Bold"/>
              </a:rPr>
              <a:t>3. Microsoft Azure Bot Service:</a:t>
            </a:r>
          </a:p>
          <a:p>
            <a:pPr marL="693811" lvl="1" indent="-346906" algn="just">
              <a:lnSpc>
                <a:spcPts val="4499"/>
              </a:lnSpc>
              <a:buFont typeface="Arial"/>
              <a:buChar char="•"/>
            </a:pPr>
            <a:r>
              <a:rPr lang="en-US" sz="3213" dirty="0">
                <a:solidFill>
                  <a:srgbClr val="FFFFFF"/>
                </a:solidFill>
                <a:latin typeface="ITC Cheltenham"/>
              </a:rPr>
              <a:t>Steep learning curve.</a:t>
            </a:r>
          </a:p>
          <a:p>
            <a:pPr marL="693811" lvl="1" indent="-346906" algn="just">
              <a:lnSpc>
                <a:spcPts val="4499"/>
              </a:lnSpc>
              <a:buFont typeface="Arial"/>
              <a:buChar char="•"/>
            </a:pPr>
            <a:r>
              <a:rPr lang="en-US" sz="3213" dirty="0">
                <a:solidFill>
                  <a:srgbClr val="FFFFFF"/>
                </a:solidFill>
                <a:latin typeface="ITC Cheltenham"/>
              </a:rPr>
              <a:t>Integration challenges with non-Microsoft</a:t>
            </a:r>
          </a:p>
          <a:p>
            <a:pPr algn="just">
              <a:lnSpc>
                <a:spcPts val="4499"/>
              </a:lnSpc>
            </a:pPr>
            <a:r>
              <a:rPr lang="en-US" sz="3213" dirty="0">
                <a:solidFill>
                  <a:srgbClr val="FFFFFF"/>
                </a:solidFill>
                <a:latin typeface="ITC Cheltenham"/>
              </a:rPr>
              <a:t>       platforms.</a:t>
            </a:r>
          </a:p>
          <a:p>
            <a:pPr marL="693811" lvl="1" indent="-346906" algn="just">
              <a:lnSpc>
                <a:spcPts val="4499"/>
              </a:lnSpc>
              <a:buFont typeface="Arial"/>
              <a:buChar char="•"/>
            </a:pPr>
            <a:r>
              <a:rPr lang="en-US" sz="3213" dirty="0">
                <a:solidFill>
                  <a:srgbClr val="FFFFFF"/>
                </a:solidFill>
                <a:latin typeface="ITC Cheltenham"/>
              </a:rPr>
              <a:t>Dependency on Azure ecosystem.</a:t>
            </a: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0" y="323153"/>
            <a:ext cx="5826422"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Proposed System:</a:t>
            </a:r>
          </a:p>
        </p:txBody>
      </p:sp>
      <p:sp>
        <p:nvSpPr>
          <p:cNvPr id="4" name="TextBox 4"/>
          <p:cNvSpPr txBox="1"/>
          <p:nvPr/>
        </p:nvSpPr>
        <p:spPr>
          <a:xfrm>
            <a:off x="2590800" y="2495670"/>
            <a:ext cx="16198887" cy="6324360"/>
          </a:xfrm>
          <a:prstGeom prst="rect">
            <a:avLst/>
          </a:prstGeom>
        </p:spPr>
        <p:txBody>
          <a:bodyPr lIns="0" tIns="0" rIns="0" bIns="0" rtlCol="0" anchor="t">
            <a:spAutoFit/>
          </a:bodyPr>
          <a:lstStyle/>
          <a:p>
            <a:pPr algn="just">
              <a:lnSpc>
                <a:spcPts val="4499"/>
              </a:lnSpc>
            </a:pPr>
            <a:r>
              <a:rPr lang="en-US" sz="3213" dirty="0">
                <a:solidFill>
                  <a:srgbClr val="FFFFFF"/>
                </a:solidFill>
                <a:latin typeface="ITC Cheltenham"/>
              </a:rPr>
              <a:t>1.AI-powered chatbot for mobile and web applications.​</a:t>
            </a:r>
          </a:p>
          <a:p>
            <a:pPr algn="just">
              <a:lnSpc>
                <a:spcPts val="4499"/>
              </a:lnSpc>
            </a:pPr>
            <a:r>
              <a:rPr lang="en-US" sz="3213" dirty="0">
                <a:solidFill>
                  <a:srgbClr val="FFFFFF"/>
                </a:solidFill>
                <a:latin typeface="ITC Cheltenham"/>
              </a:rPr>
              <a:t>2. Designed to efficiently answer user queries.​</a:t>
            </a:r>
          </a:p>
          <a:p>
            <a:pPr algn="just">
              <a:lnSpc>
                <a:spcPts val="4499"/>
              </a:lnSpc>
            </a:pPr>
            <a:r>
              <a:rPr lang="en-US" sz="3213" dirty="0">
                <a:solidFill>
                  <a:srgbClr val="FFFFFF"/>
                </a:solidFill>
                <a:latin typeface="ITC Cheltenham"/>
              </a:rPr>
              <a:t>3. Uses machine learning algorithms for automatic response generation.​</a:t>
            </a:r>
          </a:p>
          <a:p>
            <a:pPr algn="just">
              <a:lnSpc>
                <a:spcPts val="4499"/>
              </a:lnSpc>
            </a:pPr>
            <a:r>
              <a:rPr lang="en-US" sz="3213" dirty="0">
                <a:solidFill>
                  <a:srgbClr val="FFFFFF"/>
                </a:solidFill>
                <a:latin typeface="ITC Cheltenham"/>
              </a:rPr>
              <a:t>4. Focuses on accurate mapping and categorization of queries.​</a:t>
            </a:r>
          </a:p>
          <a:p>
            <a:pPr algn="just">
              <a:lnSpc>
                <a:spcPts val="4499"/>
              </a:lnSpc>
            </a:pPr>
            <a:r>
              <a:rPr lang="en-US" sz="3213" dirty="0">
                <a:solidFill>
                  <a:srgbClr val="FFFFFF"/>
                </a:solidFill>
                <a:latin typeface="ITC Cheltenham"/>
              </a:rPr>
              <a:t>5. Continuously improves performance by adding more FAQs.​</a:t>
            </a:r>
          </a:p>
          <a:p>
            <a:pPr algn="just">
              <a:lnSpc>
                <a:spcPts val="4499"/>
              </a:lnSpc>
            </a:pPr>
            <a:r>
              <a:rPr lang="en-US" sz="3213" dirty="0">
                <a:solidFill>
                  <a:srgbClr val="FFFFFF"/>
                </a:solidFill>
                <a:latin typeface="ITC Cheltenham"/>
              </a:rPr>
              <a:t>6. Adapts to evolving user needs and preferences.​</a:t>
            </a:r>
          </a:p>
          <a:p>
            <a:pPr algn="just">
              <a:lnSpc>
                <a:spcPts val="4499"/>
              </a:lnSpc>
            </a:pPr>
            <a:r>
              <a:rPr lang="en-US" sz="3213" dirty="0">
                <a:solidFill>
                  <a:srgbClr val="FFFFFF"/>
                </a:solidFill>
                <a:latin typeface="ITC Cheltenham"/>
              </a:rPr>
              <a:t>7. Enhances user experience by providing instant responses.​</a:t>
            </a:r>
          </a:p>
          <a:p>
            <a:pPr algn="just">
              <a:lnSpc>
                <a:spcPts val="4499"/>
              </a:lnSpc>
            </a:pPr>
            <a:r>
              <a:rPr lang="en-US" sz="3213" dirty="0">
                <a:solidFill>
                  <a:srgbClr val="FFFFFF"/>
                </a:solidFill>
                <a:latin typeface="ITC Cheltenham"/>
              </a:rPr>
              <a:t>8. Reduces operational costs by handling routine queries.​</a:t>
            </a:r>
          </a:p>
          <a:p>
            <a:pPr algn="just">
              <a:lnSpc>
                <a:spcPts val="4499"/>
              </a:lnSpc>
            </a:pPr>
            <a:r>
              <a:rPr lang="en-US" sz="3213" dirty="0">
                <a:solidFill>
                  <a:srgbClr val="FFFFFF"/>
                </a:solidFill>
                <a:latin typeface="ITC Cheltenham"/>
              </a:rPr>
              <a:t>9. Increases consistency in responses compared to human agents.​</a:t>
            </a:r>
          </a:p>
          <a:p>
            <a:pPr algn="just">
              <a:lnSpc>
                <a:spcPts val="4499"/>
              </a:lnSpc>
            </a:pPr>
            <a:r>
              <a:rPr lang="en-US" sz="3213" dirty="0">
                <a:solidFill>
                  <a:srgbClr val="FFFFFF"/>
                </a:solidFill>
                <a:latin typeface="ITC Cheltenham"/>
              </a:rPr>
              <a:t>10. Offers potential for proactive suggestions based on user interactions.​</a:t>
            </a:r>
          </a:p>
          <a:p>
            <a:pPr algn="just">
              <a:lnSpc>
                <a:spcPts val="4499"/>
              </a:lnSpc>
            </a:pPr>
            <a:endParaRPr lang="en-US" sz="3213" dirty="0">
              <a:solidFill>
                <a:srgbClr val="FFFFFF"/>
              </a:solidFill>
              <a:latin typeface="ITC Cheltenh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0" y="323153"/>
            <a:ext cx="6881970"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 Architecture diagram:</a:t>
            </a:r>
          </a:p>
        </p:txBody>
      </p:sp>
      <p:grpSp>
        <p:nvGrpSpPr>
          <p:cNvPr id="4" name="Group 4"/>
          <p:cNvGrpSpPr>
            <a:grpSpLocks noChangeAspect="1"/>
          </p:cNvGrpSpPr>
          <p:nvPr/>
        </p:nvGrpSpPr>
        <p:grpSpPr>
          <a:xfrm rot="5400000">
            <a:off x="1224801" y="1099430"/>
            <a:ext cx="8396684" cy="8865086"/>
            <a:chOff x="0" y="0"/>
            <a:chExt cx="6350000" cy="9525000"/>
          </a:xfrm>
        </p:grpSpPr>
        <p:sp>
          <p:nvSpPr>
            <p:cNvPr id="5" name="Freeform 5"/>
            <p:cNvSpPr/>
            <p:nvPr/>
          </p:nvSpPr>
          <p:spPr>
            <a:xfrm rot="-5400000">
              <a:off x="-1587500" y="1587500"/>
              <a:ext cx="9525000" cy="6350000"/>
            </a:xfrm>
            <a:custGeom>
              <a:avLst/>
              <a:gdLst/>
              <a:ahLst/>
              <a:cxnLst/>
              <a:rect l="l" t="t" r="r" b="b"/>
              <a:pathLst>
                <a:path w="9525000" h="6350000">
                  <a:moveTo>
                    <a:pt x="482600" y="0"/>
                  </a:moveTo>
                  <a:lnTo>
                    <a:pt x="9042400" y="0"/>
                  </a:lnTo>
                  <a:cubicBezTo>
                    <a:pt x="9309100" y="0"/>
                    <a:pt x="9525000" y="215900"/>
                    <a:pt x="9525000" y="482600"/>
                  </a:cubicBezTo>
                  <a:lnTo>
                    <a:pt x="9525000" y="5867400"/>
                  </a:lnTo>
                  <a:cubicBezTo>
                    <a:pt x="9525000" y="6134100"/>
                    <a:pt x="9307830" y="6350000"/>
                    <a:pt x="9042400" y="6350000"/>
                  </a:cubicBezTo>
                  <a:lnTo>
                    <a:pt x="482600" y="6350000"/>
                  </a:lnTo>
                  <a:cubicBezTo>
                    <a:pt x="215900" y="6350000"/>
                    <a:pt x="0" y="6134100"/>
                    <a:pt x="0" y="5867400"/>
                  </a:cubicBezTo>
                  <a:lnTo>
                    <a:pt x="0" y="482600"/>
                  </a:lnTo>
                  <a:cubicBezTo>
                    <a:pt x="0" y="217170"/>
                    <a:pt x="215900" y="0"/>
                    <a:pt x="482600" y="0"/>
                  </a:cubicBezTo>
                  <a:close/>
                </a:path>
              </a:pathLst>
            </a:custGeom>
            <a:blipFill>
              <a:blip r:embed="rId3"/>
              <a:stretch>
                <a:fillRect t="-970" b="-1778"/>
              </a:stretch>
            </a:blipFill>
          </p:spPr>
        </p:sp>
      </p:grpSp>
      <p:pic>
        <p:nvPicPr>
          <p:cNvPr id="7" name="Picture 6">
            <a:extLst>
              <a:ext uri="{FF2B5EF4-FFF2-40B4-BE49-F238E27FC236}">
                <a16:creationId xmlns:a16="http://schemas.microsoft.com/office/drawing/2014/main" id="{FEE2EA8A-858C-AB99-C235-34175C0B8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4200" y="439919"/>
            <a:ext cx="6881970" cy="94071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943AF-E057-0C89-920E-B658B9CAE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5" name="Picture 4">
            <a:extLst>
              <a:ext uri="{FF2B5EF4-FFF2-40B4-BE49-F238E27FC236}">
                <a16:creationId xmlns:a16="http://schemas.microsoft.com/office/drawing/2014/main" id="{2A92A528-4920-721D-E71D-C47506799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723900"/>
            <a:ext cx="15011400" cy="86958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094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78567" y="323153"/>
            <a:ext cx="2589585"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Modules:</a:t>
            </a:r>
          </a:p>
        </p:txBody>
      </p:sp>
      <p:sp>
        <p:nvSpPr>
          <p:cNvPr id="4" name="TextBox 4"/>
          <p:cNvSpPr txBox="1"/>
          <p:nvPr/>
        </p:nvSpPr>
        <p:spPr>
          <a:xfrm>
            <a:off x="4927466" y="3093575"/>
            <a:ext cx="8433068" cy="3976025"/>
          </a:xfrm>
          <a:prstGeom prst="rect">
            <a:avLst/>
          </a:prstGeom>
        </p:spPr>
        <p:txBody>
          <a:bodyPr lIns="0" tIns="0" rIns="0" bIns="0" rtlCol="0" anchor="t">
            <a:spAutoFit/>
          </a:bodyPr>
          <a:lstStyle/>
          <a:p>
            <a:pPr algn="just">
              <a:lnSpc>
                <a:spcPts val="4499"/>
              </a:lnSpc>
            </a:pPr>
            <a:r>
              <a:rPr lang="en-US" sz="3213">
                <a:solidFill>
                  <a:srgbClr val="FFFFFF"/>
                </a:solidFill>
                <a:latin typeface="ITC Cheltenham Bold"/>
              </a:rPr>
              <a:t>Module 1:</a:t>
            </a:r>
          </a:p>
          <a:p>
            <a:pPr algn="just">
              <a:lnSpc>
                <a:spcPts val="4499"/>
              </a:lnSpc>
            </a:pPr>
            <a:r>
              <a:rPr lang="en-US" sz="3213">
                <a:solidFill>
                  <a:srgbClr val="FFFFFF"/>
                </a:solidFill>
                <a:latin typeface="ITC Cheltenham Bold"/>
              </a:rPr>
              <a:t>        </a:t>
            </a:r>
            <a:r>
              <a:rPr lang="en-US" sz="3213">
                <a:solidFill>
                  <a:srgbClr val="FFFFFF"/>
                </a:solidFill>
                <a:latin typeface="ITC Cheltenham"/>
              </a:rPr>
              <a:t>Frontend Development</a:t>
            </a:r>
          </a:p>
          <a:p>
            <a:pPr algn="just">
              <a:lnSpc>
                <a:spcPts val="4499"/>
              </a:lnSpc>
            </a:pPr>
            <a:r>
              <a:rPr lang="en-US" sz="3213">
                <a:solidFill>
                  <a:srgbClr val="FFFFFF"/>
                </a:solidFill>
                <a:latin typeface="ITC Cheltenham Bold"/>
              </a:rPr>
              <a:t>Module 2: </a:t>
            </a:r>
          </a:p>
          <a:p>
            <a:pPr algn="just">
              <a:lnSpc>
                <a:spcPts val="4499"/>
              </a:lnSpc>
            </a:pPr>
            <a:r>
              <a:rPr lang="en-US" sz="3213">
                <a:solidFill>
                  <a:srgbClr val="FFFFFF"/>
                </a:solidFill>
                <a:latin typeface="ITC Cheltenham Bold"/>
              </a:rPr>
              <a:t>        </a:t>
            </a:r>
            <a:r>
              <a:rPr lang="en-US" sz="3213">
                <a:solidFill>
                  <a:srgbClr val="FFFFFF"/>
                </a:solidFill>
                <a:latin typeface="ITC Cheltenham"/>
              </a:rPr>
              <a:t>Language Model Integration (LLM)</a:t>
            </a:r>
          </a:p>
          <a:p>
            <a:pPr algn="just">
              <a:lnSpc>
                <a:spcPts val="4499"/>
              </a:lnSpc>
            </a:pPr>
            <a:r>
              <a:rPr lang="en-US" sz="3213">
                <a:solidFill>
                  <a:srgbClr val="FFFFFF"/>
                </a:solidFill>
                <a:latin typeface="ITC Cheltenham Bold"/>
              </a:rPr>
              <a:t>Module 3: </a:t>
            </a:r>
          </a:p>
          <a:p>
            <a:pPr algn="just">
              <a:lnSpc>
                <a:spcPts val="4499"/>
              </a:lnSpc>
            </a:pPr>
            <a:r>
              <a:rPr lang="en-US" sz="3213">
                <a:solidFill>
                  <a:srgbClr val="FFFFFF"/>
                </a:solidFill>
                <a:latin typeface="ITC Cheltenham Bold"/>
              </a:rPr>
              <a:t>        </a:t>
            </a:r>
            <a:r>
              <a:rPr lang="en-US" sz="3213">
                <a:solidFill>
                  <a:srgbClr val="FFFFFF"/>
                </a:solidFill>
                <a:latin typeface="ITC Cheltenham"/>
              </a:rPr>
              <a:t>Vector Database Integration</a:t>
            </a:r>
          </a:p>
          <a:p>
            <a:pPr algn="just">
              <a:lnSpc>
                <a:spcPts val="4499"/>
              </a:lnSpc>
            </a:pPr>
            <a:endParaRPr lang="en-US" sz="3213">
              <a:solidFill>
                <a:srgbClr val="FFFFFF"/>
              </a:solidFill>
              <a:latin typeface="ITC Cheltenha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78567" y="323153"/>
            <a:ext cx="2589585"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Modules:</a:t>
            </a:r>
          </a:p>
        </p:txBody>
      </p:sp>
      <p:sp>
        <p:nvSpPr>
          <p:cNvPr id="4" name="TextBox 4"/>
          <p:cNvSpPr txBox="1"/>
          <p:nvPr/>
        </p:nvSpPr>
        <p:spPr>
          <a:xfrm>
            <a:off x="1268564" y="1688637"/>
            <a:ext cx="15750871" cy="7347875"/>
          </a:xfrm>
          <a:prstGeom prst="rect">
            <a:avLst/>
          </a:prstGeom>
        </p:spPr>
        <p:txBody>
          <a:bodyPr lIns="0" tIns="0" rIns="0" bIns="0" rtlCol="0" anchor="t">
            <a:spAutoFit/>
          </a:bodyPr>
          <a:lstStyle/>
          <a:p>
            <a:pPr algn="just">
              <a:lnSpc>
                <a:spcPts val="4499"/>
              </a:lnSpc>
            </a:pPr>
            <a:r>
              <a:rPr lang="en-US" sz="3213" dirty="0">
                <a:solidFill>
                  <a:srgbClr val="FFFFFF"/>
                </a:solidFill>
                <a:latin typeface="ITC Cheltenham Bold"/>
              </a:rPr>
              <a:t>Module 1: Frontend Development​</a:t>
            </a:r>
          </a:p>
          <a:p>
            <a:pPr algn="just">
              <a:lnSpc>
                <a:spcPts val="4499"/>
              </a:lnSpc>
            </a:pPr>
            <a:r>
              <a:rPr lang="en-US" sz="3213" dirty="0">
                <a:solidFill>
                  <a:srgbClr val="FFFFFF"/>
                </a:solidFill>
                <a:latin typeface="ITC Cheltenham"/>
              </a:rPr>
              <a:t>​</a:t>
            </a:r>
          </a:p>
          <a:p>
            <a:pPr marL="693811" lvl="1" indent="-346906" algn="just">
              <a:lnSpc>
                <a:spcPts val="4499"/>
              </a:lnSpc>
              <a:buFont typeface="Arial"/>
              <a:buChar char="•"/>
            </a:pPr>
            <a:r>
              <a:rPr lang="en-US" sz="3213" dirty="0">
                <a:solidFill>
                  <a:srgbClr val="FFFFFF"/>
                </a:solidFill>
                <a:latin typeface="ITC Cheltenham"/>
              </a:rPr>
              <a:t>Design the user interface using React for the frontend.​</a:t>
            </a:r>
          </a:p>
          <a:p>
            <a:pPr marL="693811" lvl="1" indent="-346906" algn="just">
              <a:lnSpc>
                <a:spcPts val="4499"/>
              </a:lnSpc>
              <a:buFont typeface="Arial"/>
              <a:buChar char="•"/>
            </a:pPr>
            <a:r>
              <a:rPr lang="en-US" sz="3213" dirty="0">
                <a:solidFill>
                  <a:srgbClr val="FFFFFF"/>
                </a:solidFill>
                <a:latin typeface="ITC Cheltenham"/>
              </a:rPr>
              <a:t> Create a clean and user-friendly chat interface for interacting with the chatbot.​</a:t>
            </a:r>
          </a:p>
          <a:p>
            <a:pPr marL="693811" lvl="1" indent="-346906" algn="just">
              <a:lnSpc>
                <a:spcPts val="4499"/>
              </a:lnSpc>
              <a:buFont typeface="Arial"/>
              <a:buChar char="•"/>
            </a:pPr>
            <a:r>
              <a:rPr lang="en-US" sz="3213" dirty="0">
                <a:solidFill>
                  <a:srgbClr val="FFFFFF"/>
                </a:solidFill>
                <a:latin typeface="ITC Cheltenham"/>
              </a:rPr>
              <a:t> Implement features for user input, displaying responses, and managing conversations.​</a:t>
            </a:r>
          </a:p>
          <a:p>
            <a:pPr marL="693811" lvl="1" indent="-346906" algn="just">
              <a:lnSpc>
                <a:spcPts val="4499"/>
              </a:lnSpc>
              <a:buFont typeface="Arial"/>
              <a:buChar char="•"/>
            </a:pPr>
            <a:r>
              <a:rPr lang="en-US" sz="3213" dirty="0">
                <a:solidFill>
                  <a:srgbClr val="FFFFFF"/>
                </a:solidFill>
                <a:latin typeface="ITC Cheltenham"/>
              </a:rPr>
              <a:t> Ensure responsive design for various screen sizes and devices.​</a:t>
            </a:r>
          </a:p>
          <a:p>
            <a:pPr marL="693811" lvl="1" indent="-346906" algn="just">
              <a:lnSpc>
                <a:spcPts val="4499"/>
              </a:lnSpc>
              <a:buFont typeface="Arial"/>
              <a:buChar char="•"/>
            </a:pPr>
            <a:r>
              <a:rPr lang="en-US" sz="3213" dirty="0">
                <a:solidFill>
                  <a:srgbClr val="FFFFFF"/>
                </a:solidFill>
                <a:latin typeface="ITC Cheltenham"/>
              </a:rPr>
              <a:t> Integrate user authentication and session management if needed.​</a:t>
            </a:r>
          </a:p>
          <a:p>
            <a:pPr marL="693811" lvl="1" indent="-346906" algn="just">
              <a:lnSpc>
                <a:spcPts val="4499"/>
              </a:lnSpc>
              <a:buFont typeface="Arial"/>
              <a:buChar char="•"/>
            </a:pPr>
            <a:r>
              <a:rPr lang="en-US" sz="3213" dirty="0">
                <a:solidFill>
                  <a:srgbClr val="FFFFFF"/>
                </a:solidFill>
                <a:latin typeface="ITC Cheltenham"/>
              </a:rPr>
              <a:t> Allow customization options for users to personalize the chatbot's appearance.​</a:t>
            </a:r>
          </a:p>
          <a:p>
            <a:pPr marL="693811" lvl="1" indent="-346906" algn="just">
              <a:lnSpc>
                <a:spcPts val="4499"/>
              </a:lnSpc>
              <a:buFont typeface="Arial"/>
              <a:buChar char="•"/>
            </a:pPr>
            <a:r>
              <a:rPr lang="en-US" sz="3213" dirty="0">
                <a:solidFill>
                  <a:srgbClr val="FFFFFF"/>
                </a:solidFill>
                <a:latin typeface="ITC Cheltenham"/>
              </a:rPr>
              <a:t> Include error handling and validation for user inputs.​</a:t>
            </a:r>
          </a:p>
          <a:p>
            <a:pPr algn="just">
              <a:lnSpc>
                <a:spcPts val="4499"/>
              </a:lnSpc>
            </a:pPr>
            <a:r>
              <a:rPr lang="en-US" sz="3213" dirty="0">
                <a:solidFill>
                  <a:srgbClr val="FFFFFF"/>
                </a:solidFill>
                <a:latin typeface="ITC Cheltenham"/>
              </a:rPr>
              <a:t>​</a:t>
            </a:r>
          </a:p>
          <a:p>
            <a:pPr algn="just">
              <a:lnSpc>
                <a:spcPts val="4499"/>
              </a:lnSpc>
            </a:pPr>
            <a:endParaRPr lang="en-US" sz="3213" dirty="0">
              <a:solidFill>
                <a:srgbClr val="FFFFFF"/>
              </a:solidFill>
              <a:latin typeface="ITC Cheltenham"/>
            </a:endParaRPr>
          </a:p>
          <a:p>
            <a:pPr algn="just">
              <a:lnSpc>
                <a:spcPts val="4499"/>
              </a:lnSpc>
            </a:pPr>
            <a:endParaRPr lang="en-US" sz="3213" dirty="0">
              <a:solidFill>
                <a:srgbClr val="FFFFFF"/>
              </a:solidFill>
              <a:latin typeface="ITC Cheltenha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3" name="TextBox 3"/>
          <p:cNvSpPr txBox="1"/>
          <p:nvPr/>
        </p:nvSpPr>
        <p:spPr>
          <a:xfrm>
            <a:off x="678567" y="323153"/>
            <a:ext cx="2589585" cy="705547"/>
          </a:xfrm>
          <a:prstGeom prst="rect">
            <a:avLst/>
          </a:prstGeom>
        </p:spPr>
        <p:txBody>
          <a:bodyPr lIns="0" tIns="0" rIns="0" bIns="0" rtlCol="0" anchor="t">
            <a:spAutoFit/>
          </a:bodyPr>
          <a:lstStyle/>
          <a:p>
            <a:pPr algn="ctr">
              <a:lnSpc>
                <a:spcPts val="5736"/>
              </a:lnSpc>
              <a:spcBef>
                <a:spcPct val="0"/>
              </a:spcBef>
            </a:pPr>
            <a:r>
              <a:rPr lang="en-US" sz="4097" spc="471">
                <a:solidFill>
                  <a:srgbClr val="FFFFFF"/>
                </a:solidFill>
                <a:latin typeface="Battle Scarred"/>
              </a:rPr>
              <a:t>Modules:</a:t>
            </a:r>
          </a:p>
        </p:txBody>
      </p:sp>
      <p:sp>
        <p:nvSpPr>
          <p:cNvPr id="4" name="TextBox 4"/>
          <p:cNvSpPr txBox="1"/>
          <p:nvPr/>
        </p:nvSpPr>
        <p:spPr>
          <a:xfrm>
            <a:off x="1268564" y="1688637"/>
            <a:ext cx="15750871" cy="6785900"/>
          </a:xfrm>
          <a:prstGeom prst="rect">
            <a:avLst/>
          </a:prstGeom>
        </p:spPr>
        <p:txBody>
          <a:bodyPr lIns="0" tIns="0" rIns="0" bIns="0" rtlCol="0" anchor="t">
            <a:spAutoFit/>
          </a:bodyPr>
          <a:lstStyle/>
          <a:p>
            <a:pPr algn="just">
              <a:lnSpc>
                <a:spcPts val="4499"/>
              </a:lnSpc>
            </a:pPr>
            <a:r>
              <a:rPr lang="en-US" sz="3213">
                <a:solidFill>
                  <a:srgbClr val="FFFFFF"/>
                </a:solidFill>
                <a:latin typeface="ITC Cheltenham Bold"/>
              </a:rPr>
              <a:t>Module 2: Language Model Integration (LLM)​</a:t>
            </a:r>
          </a:p>
          <a:p>
            <a:pPr algn="just">
              <a:lnSpc>
                <a:spcPts val="4499"/>
              </a:lnSpc>
            </a:pPr>
            <a:r>
              <a:rPr lang="en-US" sz="3213">
                <a:solidFill>
                  <a:srgbClr val="FFFFFF"/>
                </a:solidFill>
                <a:latin typeface="ITC Cheltenham"/>
              </a:rPr>
              <a:t>​</a:t>
            </a:r>
          </a:p>
          <a:p>
            <a:pPr marL="693811" lvl="1" indent="-346906" algn="just">
              <a:lnSpc>
                <a:spcPts val="4499"/>
              </a:lnSpc>
              <a:buFont typeface="Arial"/>
              <a:buChar char="•"/>
            </a:pPr>
            <a:r>
              <a:rPr lang="en-US" sz="3213">
                <a:solidFill>
                  <a:srgbClr val="FFFFFF"/>
                </a:solidFill>
                <a:latin typeface="ITC Cheltenham"/>
              </a:rPr>
              <a:t>Select and integrate a language model (similar to GPT-3.5) for natural language processing.​</a:t>
            </a:r>
          </a:p>
          <a:p>
            <a:pPr marL="693811" lvl="1" indent="-346906" algn="just">
              <a:lnSpc>
                <a:spcPts val="4499"/>
              </a:lnSpc>
              <a:buFont typeface="Arial"/>
              <a:buChar char="•"/>
            </a:pPr>
            <a:r>
              <a:rPr lang="en-US" sz="3213">
                <a:solidFill>
                  <a:srgbClr val="FFFFFF"/>
                </a:solidFill>
                <a:latin typeface="ITC Cheltenham"/>
              </a:rPr>
              <a:t> Set up the communication between the frontend and the LLM backend.​</a:t>
            </a:r>
          </a:p>
          <a:p>
            <a:pPr marL="693811" lvl="1" indent="-346906" algn="just">
              <a:lnSpc>
                <a:spcPts val="4499"/>
              </a:lnSpc>
              <a:buFont typeface="Arial"/>
              <a:buChar char="•"/>
            </a:pPr>
            <a:r>
              <a:rPr lang="en-US" sz="3213">
                <a:solidFill>
                  <a:srgbClr val="FFFFFF"/>
                </a:solidFill>
                <a:latin typeface="ITC Cheltenham"/>
              </a:rPr>
              <a:t> Implement a chatbot logic to generate responses based on user inputs.​</a:t>
            </a:r>
          </a:p>
          <a:p>
            <a:pPr marL="693811" lvl="1" indent="-346906" algn="just">
              <a:lnSpc>
                <a:spcPts val="4499"/>
              </a:lnSpc>
              <a:buFont typeface="Arial"/>
              <a:buChar char="•"/>
            </a:pPr>
            <a:r>
              <a:rPr lang="en-US" sz="3213">
                <a:solidFill>
                  <a:srgbClr val="FFFFFF"/>
                </a:solidFill>
                <a:latin typeface="ITC Cheltenham"/>
              </a:rPr>
              <a:t> Handle conversation context and maintain the conversation history.​</a:t>
            </a:r>
          </a:p>
          <a:p>
            <a:pPr marL="693811" lvl="1" indent="-346906" algn="just">
              <a:lnSpc>
                <a:spcPts val="4499"/>
              </a:lnSpc>
              <a:buFont typeface="Arial"/>
              <a:buChar char="•"/>
            </a:pPr>
            <a:r>
              <a:rPr lang="en-US" sz="3213">
                <a:solidFill>
                  <a:srgbClr val="FFFFFF"/>
                </a:solidFill>
                <a:latin typeface="ITC Cheltenham"/>
              </a:rPr>
              <a:t> Fine-tune the language model if necessary to align with the chatbot's purpose.​</a:t>
            </a:r>
          </a:p>
          <a:p>
            <a:pPr marL="693811" lvl="1" indent="-346906" algn="just">
              <a:lnSpc>
                <a:spcPts val="4499"/>
              </a:lnSpc>
              <a:buFont typeface="Arial"/>
              <a:buChar char="•"/>
            </a:pPr>
            <a:r>
              <a:rPr lang="en-US" sz="3213">
                <a:solidFill>
                  <a:srgbClr val="FFFFFF"/>
                </a:solidFill>
                <a:latin typeface="ITC Cheltenham"/>
              </a:rPr>
              <a:t> Implement security measures to protect sensitive data and API keys.​</a:t>
            </a:r>
          </a:p>
          <a:p>
            <a:pPr marL="693811" lvl="1" indent="-346906" algn="just">
              <a:lnSpc>
                <a:spcPts val="4499"/>
              </a:lnSpc>
              <a:buFont typeface="Arial"/>
              <a:buChar char="•"/>
            </a:pPr>
            <a:r>
              <a:rPr lang="en-US" sz="3213">
                <a:solidFill>
                  <a:srgbClr val="FFFFFF"/>
                </a:solidFill>
                <a:latin typeface="ITC Cheltenham"/>
              </a:rPr>
              <a:t> Monitor and optimize the performance of the language model to ensure efficient responses.​</a:t>
            </a:r>
          </a:p>
          <a:p>
            <a:pPr algn="just">
              <a:lnSpc>
                <a:spcPts val="4499"/>
              </a:lnSpc>
            </a:pPr>
            <a:endParaRPr lang="en-US" sz="3213">
              <a:solidFill>
                <a:srgbClr val="FFFFFF"/>
              </a:solidFill>
              <a:latin typeface="ITC Cheltenham"/>
            </a:endParaRPr>
          </a:p>
        </p:txBody>
      </p:sp>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24</TotalTime>
  <Words>828</Words>
  <Application>Microsoft Office PowerPoint</Application>
  <PresentationFormat>Custom</PresentationFormat>
  <Paragraphs>102</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Century Schoolbook</vt:lpstr>
      <vt:lpstr>ITC Cheltenham</vt:lpstr>
      <vt:lpstr>Wingdings 2</vt:lpstr>
      <vt:lpstr>Arial</vt:lpstr>
      <vt:lpstr>ITC Cheltenham Bold</vt:lpstr>
      <vt:lpstr>Blueberry</vt:lpstr>
      <vt:lpstr>Battle Scarred</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CHATBOT TO ANSWER FAQS</dc:title>
  <dc:creator>ARISH S</dc:creator>
  <cp:lastModifiedBy>ARISH S</cp:lastModifiedBy>
  <cp:revision>3</cp:revision>
  <dcterms:created xsi:type="dcterms:W3CDTF">2006-08-16T00:00:00Z</dcterms:created>
  <dcterms:modified xsi:type="dcterms:W3CDTF">2024-03-13T00:25:03Z</dcterms:modified>
  <dc:identifier>DAF45Jh1r9k</dc:identifier>
</cp:coreProperties>
</file>